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La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32" Type="http://schemas.openxmlformats.org/officeDocument/2006/relationships/font" Target="fonts/Lato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olang.org/" TargetMode="External"/><Relationship Id="rId3" Type="http://schemas.openxmlformats.org/officeDocument/2006/relationships/hyperlink" Target="http://opencv.org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23232"/>
                </a:solidFill>
                <a:highlight>
                  <a:srgbClr val="FFFFFF"/>
                </a:highlight>
              </a:rPr>
              <a:t>GoCV gives programmers who use the </a:t>
            </a:r>
            <a:r>
              <a:rPr lang="en" sz="1200" u="sng">
                <a:solidFill>
                  <a:srgbClr val="00BDF3"/>
                </a:solidFill>
                <a:highlight>
                  <a:srgbClr val="FFFFFF"/>
                </a:highlight>
                <a:hlinkClick r:id="rId2"/>
              </a:rPr>
              <a:t>Go programming language</a:t>
            </a:r>
            <a:r>
              <a:rPr lang="en" sz="1200">
                <a:solidFill>
                  <a:srgbClr val="323232"/>
                </a:solidFill>
                <a:highlight>
                  <a:srgbClr val="FFFFFF"/>
                </a:highlight>
              </a:rPr>
              <a:t> access to the </a:t>
            </a:r>
            <a:r>
              <a:rPr lang="en" sz="1200" u="sng">
                <a:solidFill>
                  <a:srgbClr val="00BDF3"/>
                </a:solidFill>
                <a:highlight>
                  <a:srgbClr val="FFFFFF"/>
                </a:highlight>
                <a:hlinkClick r:id="rId3"/>
              </a:rPr>
              <a:t>OpenCV 3 computer vision library</a:t>
            </a:r>
            <a:r>
              <a:rPr lang="en" sz="1200">
                <a:solidFill>
                  <a:srgbClr val="323232"/>
                </a:solidFill>
                <a:highlight>
                  <a:srgbClr val="FFFFFF"/>
                </a:highlight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8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2323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hyperlink" Target="http://www.image-net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10.jpg"/><Relationship Id="rId5" Type="http://schemas.openxmlformats.org/officeDocument/2006/relationships/image" Target="../media/image7.jpg"/><Relationship Id="rId6" Type="http://schemas.openxmlformats.org/officeDocument/2006/relationships/image" Target="../media/image18.jpg"/><Relationship Id="rId7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Relationship Id="rId4" Type="http://schemas.openxmlformats.org/officeDocument/2006/relationships/image" Target="../media/image4.jpg"/><Relationship Id="rId11" Type="http://schemas.openxmlformats.org/officeDocument/2006/relationships/image" Target="../media/image15.jpg"/><Relationship Id="rId10" Type="http://schemas.openxmlformats.org/officeDocument/2006/relationships/image" Target="../media/image13.jpg"/><Relationship Id="rId9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5.jpg"/><Relationship Id="rId7" Type="http://schemas.openxmlformats.org/officeDocument/2006/relationships/image" Target="../media/image8.jpg"/><Relationship Id="rId8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note.sonots.com/SciSoftware/haartraining/mergevec.cpp.htm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ocs.opencv.org/2.4/doc/user_guide/ug_traincascade.html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arianina8" TargetMode="External"/><Relationship Id="rId4" Type="http://schemas.openxmlformats.org/officeDocument/2006/relationships/hyperlink" Target="mailto:marian.montagnino@graymeta.com" TargetMode="External"/><Relationship Id="rId5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ZanLabs/go-yolo" TargetMode="External"/><Relationship Id="rId4" Type="http://schemas.openxmlformats.org/officeDocument/2006/relationships/hyperlink" Target="https://github.com/hybridgroup/gocv" TargetMode="External"/><Relationship Id="rId5" Type="http://schemas.openxmlformats.org/officeDocument/2006/relationships/hyperlink" Target="https://cloud.google.com/vision/" TargetMode="External"/><Relationship Id="rId6" Type="http://schemas.openxmlformats.org/officeDocument/2006/relationships/hyperlink" Target="https://aws.amazon.com/rekognition/" TargetMode="External"/><Relationship Id="rId7" Type="http://schemas.openxmlformats.org/officeDocument/2006/relationships/hyperlink" Target="https://azure.microsoft.com/en-us/services/cognitive-services/computer-vision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9.png"/><Relationship Id="rId5" Type="http://schemas.openxmlformats.org/officeDocument/2006/relationships/hyperlink" Target="https://gocv.io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</a:t>
            </a:r>
            <a:endParaRPr/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Marian Montagnino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Golang Developer, Graymeta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283100" y="712150"/>
            <a:ext cx="86223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Negative/Background Files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grpSp>
        <p:nvGrpSpPr>
          <p:cNvPr id="146" name="Shape 14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47" name="Shape 1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8" name="Shape 14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Shape 14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Utilize free tools like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ffmpeg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 to generate a large number of negative images: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9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ffmpeg -i &lt;video_file&gt; -vf format=gray,format=yuv422p,scale=100:100 frame_%05d.jpg</a:t>
              </a:r>
              <a:endParaRPr sz="9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50" name="Shape 150"/>
          <p:cNvSpPr txBox="1"/>
          <p:nvPr>
            <p:ph type="title"/>
          </p:nvPr>
        </p:nvSpPr>
        <p:spPr>
          <a:xfrm>
            <a:off x="535350" y="16730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Negative images do not contain the object you want to detect.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Need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thousands of negatives images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.  Use sites like </a:t>
            </a: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http://www.image-net.org/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to download files, or extract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frames from a video file.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Convert files to grayscale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Resize each image so there’s a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consistent height + width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across all images.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Visit my github haar-training repo to download a script </a:t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written in go that will download images from imagenet, convert to</a:t>
            </a: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lang="en" sz="14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grayscale, and resize.</a:t>
            </a:r>
            <a:r>
              <a:rPr lang="en" sz="1400"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  haar-training/save_images.go</a:t>
            </a:r>
            <a:r>
              <a:rPr lang="en" sz="1400"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283100" y="712150"/>
            <a:ext cx="8622300" cy="9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Negative/Background Files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56" name="Shape 156"/>
          <p:cNvSpPr txBox="1"/>
          <p:nvPr>
            <p:ph type="title"/>
          </p:nvPr>
        </p:nvSpPr>
        <p:spPr>
          <a:xfrm>
            <a:off x="535350" y="16730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Increase the accuracy of the haar cascade classifier by training on a lot of negative images that look like the object you want to recognize.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99" y="2462975"/>
            <a:ext cx="1966401" cy="22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39" y="2462975"/>
            <a:ext cx="1948922" cy="227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8080" y="2462975"/>
            <a:ext cx="1955439" cy="22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90302" y="2462975"/>
            <a:ext cx="1914998" cy="22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607" y="2462975"/>
            <a:ext cx="1897969" cy="227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Positive</a:t>
            </a:r>
            <a:r>
              <a:rPr lang="en">
                <a:solidFill>
                  <a:schemeClr val="accent5"/>
                </a:solidFill>
              </a:rPr>
              <a:t> Files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grpSp>
        <p:nvGrpSpPr>
          <p:cNvPr id="167" name="Shape 167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8" name="Shape 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69" name="Shape 169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Shape 17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Utilize a script to create thousands of po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itive samples from just a handful of positive images. 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1" name="Shape 171"/>
          <p:cNvSpPr txBox="1"/>
          <p:nvPr>
            <p:ph type="title"/>
          </p:nvPr>
        </p:nvSpPr>
        <p:spPr>
          <a:xfrm>
            <a:off x="535350" y="16730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Positive images contain the object you want to detect.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Need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thousands of positive images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.  Double or more the number of negatives.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Crop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the positive images, so only the object you want to 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detect is shown.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Keep a </a:t>
            </a: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consistent height + width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across all images.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Descriptor</a:t>
            </a:r>
            <a:r>
              <a:rPr lang="en">
                <a:solidFill>
                  <a:schemeClr val="accent5"/>
                </a:solidFill>
              </a:rPr>
              <a:t> Files</a:t>
            </a:r>
            <a:endParaRPr/>
          </a:p>
          <a:p>
            <a:pPr indent="0" lvl="0" marL="0" rtl="0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sp>
        <p:nvSpPr>
          <p:cNvPr id="177" name="Shape 177"/>
          <p:cNvSpPr txBox="1"/>
          <p:nvPr>
            <p:ph type="title"/>
          </p:nvPr>
        </p:nvSpPr>
        <p:spPr>
          <a:xfrm>
            <a:off x="535350" y="16730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Save positive and negative samples into descriptor files.  These files contain an image file name (relative to the directory of the descriptor file) of negative or positive sample images.</a:t>
            </a:r>
            <a:endParaRPr b="0" sz="9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190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For negative files:   </a:t>
            </a:r>
            <a:r>
              <a:rPr b="0"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find ./neg -iname "*.jpg" &gt; bg.txt</a:t>
            </a:r>
            <a:endParaRPr b="0"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190500" marR="1905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None/>
            </a:pPr>
            <a:br>
              <a:rPr b="0" lang="en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8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For positive files:    </a:t>
            </a:r>
            <a:r>
              <a:rPr b="0" lang="en" sz="18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find ./pos -iname "*.jpg" &gt; pos.txt</a:t>
            </a:r>
            <a:endParaRPr b="0" sz="18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283100" y="712150"/>
            <a:ext cx="86223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Creating Positive Samples</a:t>
            </a:r>
            <a:endParaRPr b="0" sz="2400"/>
          </a:p>
        </p:txBody>
      </p:sp>
      <p:grpSp>
        <p:nvGrpSpPr>
          <p:cNvPr id="183" name="Shape 18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4" name="Shape 1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5" name="Shape 185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Shape 18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you plan on generating positive vector files, make sure the height and width of the negative/bg images are larger than the the positive images.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7" name="Shape 187"/>
          <p:cNvSpPr txBox="1"/>
          <p:nvPr/>
        </p:nvSpPr>
        <p:spPr>
          <a:xfrm>
            <a:off x="453850" y="1672475"/>
            <a:ext cx="8001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Starting with a set of positive and negative images, run a script (utilizing OpenCV’s opencv_createsamples command line tool) to generate thousands of positive samples stitched together and saved as a .vec file.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Script takes each image and applies perspective transformation: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Random rotation, changing intensity, slight distortion on x,y,z axis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○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Superimpose distorted positive image over randomly chosen</a:t>
            </a:r>
            <a:b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negative image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Visit my github haar-training repo to download a script </a:t>
            </a: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1700">
                <a:solidFill>
                  <a:srgbClr val="FFFFFF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written in go that will generate positive image vectors from just a</a:t>
            </a: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handful of positive images.</a:t>
            </a:r>
            <a:r>
              <a:rPr b="1" lang="en" sz="1700">
                <a:solidFill>
                  <a:schemeClr val="lt1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   haar-training/create_samples.go</a:t>
            </a:r>
            <a:b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Generating Positive Samples</a:t>
            </a:r>
            <a:endParaRPr b="0" sz="2400"/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2400" y="2121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4675" y="2121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Shape 1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6950" y="21212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2400" y="33747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4675" y="33747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06950" y="33747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0700" y="2121275"/>
            <a:ext cx="2202925" cy="2177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89225" y="33747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89225" y="2121275"/>
            <a:ext cx="952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283100" y="712150"/>
            <a:ext cx="86223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Merge</a:t>
            </a:r>
            <a:r>
              <a:rPr lang="en">
                <a:solidFill>
                  <a:schemeClr val="accent5"/>
                </a:solidFill>
              </a:rPr>
              <a:t> Positive Samples</a:t>
            </a:r>
            <a:endParaRPr b="0" sz="2400"/>
          </a:p>
        </p:txBody>
      </p:sp>
      <p:sp>
        <p:nvSpPr>
          <p:cNvPr id="207" name="Shape 207"/>
          <p:cNvSpPr txBox="1"/>
          <p:nvPr/>
        </p:nvSpPr>
        <p:spPr>
          <a:xfrm>
            <a:off x="453850" y="1672475"/>
            <a:ext cx="8001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After generating a positive vector sample for each positive image, we’ll need to merge these files into a single positive vector file.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Golang script is based off of Naotoshi Seo’s mergevec C++ application:</a:t>
            </a:r>
            <a:b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http://note.sonots.com/SciSoftware/haartraining/mergevec.cpp.html</a:t>
            </a:r>
            <a:b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Allows you to merge vector files avoid having to add and recompile your opencv code.</a:t>
            </a:r>
            <a:b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</a:b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Visit my github haar-training repo to download a script </a:t>
            </a: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1700">
                <a:solidFill>
                  <a:srgbClr val="FFFFFF"/>
                </a:solidFill>
                <a:highlight>
                  <a:schemeClr val="dk2"/>
                </a:highlight>
                <a:latin typeface="Lato"/>
                <a:ea typeface="Lato"/>
                <a:cs typeface="Lato"/>
                <a:sym typeface="Lato"/>
              </a:rPr>
              <a:t>written in go that will merge vector files </a:t>
            </a: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haar-training/mergevec.go.</a:t>
            </a:r>
            <a:br>
              <a:rPr b="1" lang="en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283100" y="712150"/>
            <a:ext cx="86223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Train your Haar Cascade</a:t>
            </a:r>
            <a:endParaRPr b="0"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487525" y="1645425"/>
            <a:ext cx="8251500" cy="32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90500" marR="1905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All folders (ie.  “classifier” needs to be created before opencv_traincascade is run.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Pass in the samples.vec (positive) file and bg.txt (negatives)</a:t>
            </a:r>
            <a:endParaRPr sz="1600">
              <a:solidFill>
                <a:srgbClr val="FFFFFF"/>
              </a:solidFill>
            </a:endParaRPr>
          </a:p>
          <a:p>
            <a:pPr indent="0" lvl="0" marL="190500" marR="1905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opencv_traincascade -data classifier -vec samples.vec -bg bg.txt\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  -numStages 20 -minHitRate 0.999 -maxFalseAlarmRate 0.5 -numPos 1000\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  -numNeg 600 -w 80 -h 40 -mode ALL -precalcValBufSize 1024\</a:t>
            </a:r>
            <a:br>
              <a:rPr lang="en" sz="1600">
                <a:solidFill>
                  <a:srgbClr val="FFFFFF"/>
                </a:solidFill>
              </a:rPr>
            </a:br>
            <a:r>
              <a:rPr lang="en" sz="1600">
                <a:solidFill>
                  <a:srgbClr val="FFFFFF"/>
                </a:solidFill>
              </a:rPr>
              <a:t>  -precalcIdxBufSize 1024</a:t>
            </a:r>
            <a:endParaRPr sz="1600">
              <a:solidFill>
                <a:srgbClr val="FFFFFF"/>
              </a:solidFill>
            </a:endParaRPr>
          </a:p>
          <a:p>
            <a:pPr indent="0" lvl="0" marL="190500" marR="190500" rtl="0">
              <a:lnSpc>
                <a:spcPct val="100000"/>
              </a:lnSpc>
              <a:spcBef>
                <a:spcPts val="1500"/>
              </a:spcBef>
              <a:spcAft>
                <a:spcPts val="15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</a:rPr>
              <a:t>Visit </a:t>
            </a:r>
            <a:r>
              <a:rPr lang="en" sz="1500" u="sng">
                <a:highlight>
                  <a:srgbClr val="FFFFFF"/>
                </a:highlight>
                <a:hlinkClick r:id="rId3"/>
              </a:rPr>
              <a:t>https://docs.opencv.org/2.4/doc/user_guide/ug_traincascade.html</a:t>
            </a:r>
            <a:r>
              <a:rPr lang="en" sz="1500">
                <a:solidFill>
                  <a:srgbClr val="FFFFFF"/>
                </a:solidFill>
              </a:rPr>
              <a:t> to get more information on the parameters.  Tweaking these modifiers will affect results of your haar cascade file.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4328275" y="194275"/>
            <a:ext cx="46392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Training:</a:t>
            </a:r>
            <a:endParaRPr b="0"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4207950" y="1168225"/>
            <a:ext cx="4692300" cy="3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190500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Takes a long time, often </a:t>
            </a:r>
            <a:r>
              <a:rPr lang="en" sz="1700">
                <a:highlight>
                  <a:srgbClr val="FFFFFF"/>
                </a:highlight>
              </a:rPr>
              <a:t>days and weeks to train</a:t>
            </a:r>
            <a:r>
              <a:rPr lang="en" sz="1700">
                <a:solidFill>
                  <a:srgbClr val="FFFFFF"/>
                </a:solidFill>
              </a:rPr>
              <a:t> a good haar cascade file.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marR="190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In the process of training some useful data is returned: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marR="190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HR </a:t>
            </a:r>
            <a:r>
              <a:rPr lang="en" sz="1700">
                <a:highlight>
                  <a:srgbClr val="FFFFFF"/>
                </a:highlight>
              </a:rPr>
              <a:t>(Hit Rate)</a:t>
            </a:r>
            <a:r>
              <a:rPr lang="en" sz="1700">
                <a:solidFill>
                  <a:srgbClr val="FFFFFF"/>
                </a:solidFill>
              </a:rPr>
              <a:t>: How often we successfully detect the object.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marR="190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FA </a:t>
            </a:r>
            <a:r>
              <a:rPr lang="en" sz="1700">
                <a:highlight>
                  <a:srgbClr val="FFFFFF"/>
                </a:highlight>
              </a:rPr>
              <a:t>(False Alarm)</a:t>
            </a:r>
            <a:r>
              <a:rPr lang="en" sz="1700">
                <a:solidFill>
                  <a:srgbClr val="FFFFFF"/>
                </a:solidFill>
              </a:rPr>
              <a:t>: How often we mistakenly identify the object.</a:t>
            </a:r>
            <a:endParaRPr sz="1700">
              <a:solidFill>
                <a:srgbClr val="FFFFFF"/>
              </a:solidFill>
            </a:endParaRPr>
          </a:p>
          <a:p>
            <a:pPr indent="-336550" lvl="1" marL="914400" marR="190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○"/>
            </a:pPr>
            <a:r>
              <a:rPr lang="en" sz="1700">
                <a:solidFill>
                  <a:srgbClr val="FFFFFF"/>
                </a:solidFill>
              </a:rPr>
              <a:t>1/1 denotes 100% of the time.</a:t>
            </a:r>
            <a:endParaRPr sz="1700">
              <a:solidFill>
                <a:srgbClr val="FFFFFF"/>
              </a:solidFill>
            </a:endParaRPr>
          </a:p>
          <a:p>
            <a:pPr indent="-336550" lvl="0" marL="457200" marR="190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Char char="●"/>
            </a:pPr>
            <a:r>
              <a:rPr lang="en" sz="1700">
                <a:solidFill>
                  <a:srgbClr val="FFFFFF"/>
                </a:solidFill>
              </a:rPr>
              <a:t>Ideally you want a </a:t>
            </a:r>
            <a:r>
              <a:rPr lang="en" sz="1700">
                <a:highlight>
                  <a:srgbClr val="FFFFFF"/>
                </a:highlight>
              </a:rPr>
              <a:t>high HR and low FA</a:t>
            </a:r>
            <a:r>
              <a:rPr lang="en" sz="1700">
                <a:solidFill>
                  <a:srgbClr val="FFFFFF"/>
                </a:solidFill>
              </a:rPr>
              <a:t>.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17303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241075" y="169050"/>
            <a:ext cx="4860300" cy="9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Result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:</a:t>
            </a:r>
            <a:endParaRPr b="0"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4319875" y="319375"/>
            <a:ext cx="4630800" cy="21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Once training is complete, you’ll find your cascade files under the data file specified when you ran the opencv_traincascade command.</a:t>
            </a:r>
            <a:endParaRPr b="1" sz="17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7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GoCV has plenty of sample go files available that you can use to test your haar cascade file against an image file or live video stream.</a:t>
            </a:r>
            <a:endParaRPr b="1" sz="1700">
              <a:solidFill>
                <a:schemeClr val="dk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br>
              <a:rPr b="1" lang="en" sz="1700">
                <a:solidFill>
                  <a:schemeClr val="dk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</a:b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799" y="0"/>
            <a:ext cx="3849199" cy="580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450" y="26978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80" name="Shape 80"/>
          <p:cNvPicPr preferRelativeResize="0"/>
          <p:nvPr/>
        </p:nvPicPr>
        <p:blipFill rotWithShape="1">
          <a:blip r:embed="rId5">
            <a:alphaModFix/>
          </a:blip>
          <a:srcRect b="10011" l="9244" r="2118" t="5926"/>
          <a:stretch/>
        </p:blipFill>
        <p:spPr>
          <a:xfrm rot="154828">
            <a:off x="1679750" y="25435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Shape 81"/>
          <p:cNvSpPr txBox="1"/>
          <p:nvPr>
            <p:ph idx="4294967295" type="body"/>
          </p:nvPr>
        </p:nvSpPr>
        <p:spPr>
          <a:xfrm>
            <a:off x="999300" y="1717075"/>
            <a:ext cx="35784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Computer Vision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Use cases and available options to get started.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OpenCV: Benefits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OpenCV: Haar Cascade Training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How to train a haar cascade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OpenCV: Object Detection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Use your haar cascade file to detect objects in your image or video files.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Play with Haar Cascade Files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Play around with images, video and live streams</a:t>
            </a:r>
            <a:br>
              <a:rPr lang="en" sz="1000">
                <a:latin typeface="Raleway"/>
                <a:ea typeface="Raleway"/>
                <a:cs typeface="Raleway"/>
                <a:sym typeface="Raleway"/>
              </a:rPr>
            </a:br>
            <a:r>
              <a:rPr lang="en" sz="1000">
                <a:latin typeface="Raleway"/>
                <a:ea typeface="Raleway"/>
                <a:cs typeface="Raleway"/>
                <a:sym typeface="Raleway"/>
              </a:rPr>
              <a:t>to see how your haar cascade successfully identifies trained objects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2" name="Shape 82"/>
          <p:cNvSpPr txBox="1"/>
          <p:nvPr/>
        </p:nvSpPr>
        <p:spPr>
          <a:xfrm>
            <a:off x="999300" y="1036675"/>
            <a:ext cx="30876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Discussion:</a:t>
            </a:r>
            <a:endParaRPr sz="3000"/>
          </a:p>
        </p:txBody>
      </p:sp>
      <p:sp>
        <p:nvSpPr>
          <p:cNvPr id="83" name="Shape 83"/>
          <p:cNvSpPr/>
          <p:nvPr/>
        </p:nvSpPr>
        <p:spPr>
          <a:xfrm>
            <a:off x="6656300" y="1235675"/>
            <a:ext cx="891900" cy="235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656300" y="1361525"/>
            <a:ext cx="828000" cy="100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819810" y="1717075"/>
            <a:ext cx="533100" cy="15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817038" y="1776220"/>
            <a:ext cx="533100" cy="474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7303491" y="773225"/>
            <a:ext cx="244800" cy="1370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7295025" y="773225"/>
            <a:ext cx="109200" cy="1370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4244225" y="790025"/>
            <a:ext cx="4656000" cy="3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>
                <a:solidFill>
                  <a:srgbClr val="000000"/>
                </a:solidFill>
                <a:highlight>
                  <a:srgbClr val="FFFFFF"/>
                </a:highlight>
              </a:rPr>
              <a:t>Github:    </a:t>
            </a:r>
            <a:br>
              <a:rPr b="0" lang="en" sz="2300"/>
            </a:br>
            <a:r>
              <a:rPr b="0" lang="en" sz="1800">
                <a:solidFill>
                  <a:srgbClr val="FFFFFF"/>
                </a:solidFill>
                <a:uFill>
                  <a:noFill/>
                </a:uFill>
                <a:hlinkClick r:id="rId3"/>
              </a:rPr>
              <a:t>https://github.com/marianina</a:t>
            </a:r>
            <a:r>
              <a:rPr b="0" lang="en" sz="1800">
                <a:solidFill>
                  <a:srgbClr val="FFFFFF"/>
                </a:solidFill>
              </a:rPr>
              <a:t>8</a:t>
            </a:r>
            <a:endParaRPr b="0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2300">
                <a:solidFill>
                  <a:srgbClr val="000000"/>
                </a:solidFill>
                <a:highlight>
                  <a:srgbClr val="FFFFFF"/>
                </a:highlight>
              </a:rPr>
              <a:t>Email:</a:t>
            </a:r>
            <a:br>
              <a:rPr b="0" lang="en" sz="2300"/>
            </a:br>
            <a:r>
              <a:rPr b="0" lang="en" sz="1800">
                <a:solidFill>
                  <a:srgbClr val="FFFFFF"/>
                </a:solidFill>
                <a:uFill>
                  <a:noFill/>
                </a:uFill>
                <a:hlinkClick r:id="rId4"/>
              </a:rPr>
              <a:t>marian.montagnino@graymeta.com</a:t>
            </a:r>
            <a:endParaRPr b="0" sz="18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800"/>
              <a:t>If you have an interest in computer vision, data extraction, machine learning, and golang </a:t>
            </a:r>
            <a:r>
              <a:rPr b="0" lang="en" sz="1800">
                <a:solidFill>
                  <a:srgbClr val="000000"/>
                </a:solidFill>
                <a:highlight>
                  <a:srgbClr val="FFFFFF"/>
                </a:highlight>
              </a:rPr>
              <a:t>we’re hiring!</a:t>
            </a:r>
            <a:endParaRPr b="0"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/>
          </a:p>
        </p:txBody>
      </p:sp>
      <p:pic>
        <p:nvPicPr>
          <p:cNvPr id="232" name="Shape 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100" y="790025"/>
            <a:ext cx="3672725" cy="367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4294967295" type="title"/>
          </p:nvPr>
        </p:nvSpPr>
        <p:spPr>
          <a:xfrm>
            <a:off x="535775" y="712150"/>
            <a:ext cx="6158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What can we do with Computer Vision?</a:t>
            </a:r>
            <a:endParaRPr sz="2400"/>
          </a:p>
        </p:txBody>
      </p:sp>
      <p:sp>
        <p:nvSpPr>
          <p:cNvPr id="94" name="Shape 94"/>
          <p:cNvSpPr txBox="1"/>
          <p:nvPr>
            <p:ph idx="4294967295" type="title"/>
          </p:nvPr>
        </p:nvSpPr>
        <p:spPr>
          <a:xfrm>
            <a:off x="535775" y="1480150"/>
            <a:ext cx="8073300" cy="33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Achieve a higher understanding from digital images, videos, or streaming.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Automate tasks that the human visual system can do and more: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Image Recognition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Houzz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helps  find similar products from images you like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Flow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app identifies  products sold on Amazon to obtain detailed info.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Healthcare: dermatology, skin disease, cancer  detection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OCR (Optical Character Recognition) Detection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Abbyys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(TextGrabber) recognizes links, phone numbers, street, address and event details from images and makes them clickable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Google Translate</a:t>
            </a:r>
            <a:r>
              <a:rPr lang="en" sz="17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app recognizes foreign characters and translate to English. Text and form scanning for health care, banking, retail services.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idx="4294967295" type="title"/>
          </p:nvPr>
        </p:nvSpPr>
        <p:spPr>
          <a:xfrm>
            <a:off x="535775" y="712150"/>
            <a:ext cx="6158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What can we do with Computer Vision?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0" name="Shape 100"/>
          <p:cNvSpPr txBox="1"/>
          <p:nvPr>
            <p:ph idx="4294967295" type="title"/>
          </p:nvPr>
        </p:nvSpPr>
        <p:spPr>
          <a:xfrm>
            <a:off x="535775" y="14801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Image Improvement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Meitu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photo filter beautification app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FaceApp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allows users to see what their body will look like after plastic surgery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Image Generation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AutoDraw</a:t>
            </a:r>
            <a:r>
              <a:rPr b="0" lang="en" sz="1700">
                <a:latin typeface="Lato"/>
                <a:ea typeface="Lato"/>
                <a:cs typeface="Lato"/>
                <a:sym typeface="Lato"/>
              </a:rPr>
              <a:t> analyzes user’s doodles and suggests more polished pieces of clip art to replace them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Create movies, cartoons or videos from a still image.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4294967295" type="title"/>
          </p:nvPr>
        </p:nvSpPr>
        <p:spPr>
          <a:xfrm>
            <a:off x="535775" y="712150"/>
            <a:ext cx="6158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/>
              <a:t>Computer Vision Libraries + APIs</a:t>
            </a:r>
            <a:endParaRPr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06" name="Shape 106"/>
          <p:cNvSpPr txBox="1"/>
          <p:nvPr>
            <p:ph idx="4294967295" type="title"/>
          </p:nvPr>
        </p:nvSpPr>
        <p:spPr>
          <a:xfrm>
            <a:off x="535775" y="1480150"/>
            <a:ext cx="8073300" cy="323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Open Source Libraries (Golang):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Go-YOLO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■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YOLO (You Only Look Once)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■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https://github.com/ZanLabs/go-yolo</a:t>
            </a:r>
            <a:endParaRPr b="0" sz="17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GoCV    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■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Haar (Viola-Jones), HOG, SIFT + SURF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algorithms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Lato"/>
              <a:buChar char="■"/>
            </a:pP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https://github.com/hybridgroup/gocv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Most Computer Vision RESTful APIs: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Google Vision (</a:t>
            </a: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https://cloud.google.com/vision/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Amazon Rekognition (</a:t>
            </a: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6"/>
              </a:rPr>
              <a:t>https://aws.amazon.com/rekognition/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Microsoft Azure Computer Vision (</a:t>
            </a:r>
            <a:r>
              <a:rPr lang="en" sz="14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/>
              </a:rPr>
              <a:t>https://azure.microsoft.com/en-us/services/cognitive-services/computer-vision/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4294967295" type="title"/>
          </p:nvPr>
        </p:nvSpPr>
        <p:spPr>
          <a:xfrm>
            <a:off x="535775" y="712150"/>
            <a:ext cx="61584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GoCV + OpenCV + Haar Cascade Training</a:t>
            </a:r>
            <a:endParaRPr sz="2400">
              <a:solidFill>
                <a:schemeClr val="dk1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12" name="Shape 112"/>
          <p:cNvSpPr txBox="1"/>
          <p:nvPr>
            <p:ph idx="4294967295" type="title"/>
          </p:nvPr>
        </p:nvSpPr>
        <p:spPr>
          <a:xfrm>
            <a:off x="535775" y="14801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OpenCV:</a:t>
            </a:r>
            <a:endParaRPr sz="1700">
              <a:solidFill>
                <a:srgbClr val="FFFFFF"/>
              </a:solidFill>
              <a:highlight>
                <a:srgbClr val="0000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BSD-licensed product, OpenCV makes it easy for businesses to utilize and modify the code.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Written in C/C++ so it’s </a:t>
            </a: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fast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Low memory usage.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Portable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to any machine that can run C.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●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Haar cascades: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	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Typical size of a good haar cascade file is small (ie. &lt;500KB)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solidFill>
                  <a:srgbClr val="FFFFFF"/>
                </a:solidFill>
                <a:highlight>
                  <a:srgbClr val="000000"/>
                </a:highlight>
                <a:latin typeface="Lato"/>
                <a:ea typeface="Lato"/>
                <a:cs typeface="Lato"/>
                <a:sym typeface="Lato"/>
              </a:rPr>
              <a:t>Easily store thousands of haar cascade files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to detect different objects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0" lvl="0" marL="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type="title"/>
          </p:nvPr>
        </p:nvSpPr>
        <p:spPr>
          <a:xfrm>
            <a:off x="283100" y="712150"/>
            <a:ext cx="86316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Getting started with OpenCV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18" name="Shape 118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19" name="Shape 1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0" name="Shape 120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Shape 121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323232"/>
                  </a:solidFill>
                  <a:highlight>
                    <a:srgbClr val="FFFFFF"/>
                  </a:highlight>
                </a:rPr>
                <a:t>GoCV gives programmers who use the Go programming language access to the OpenCV 3 computer vision library.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2" name="Shape 122"/>
          <p:cNvSpPr txBox="1"/>
          <p:nvPr>
            <p:ph type="title"/>
          </p:nvPr>
        </p:nvSpPr>
        <p:spPr>
          <a:xfrm>
            <a:off x="535350" y="1673050"/>
            <a:ext cx="8073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AutoNum type="arabicPeriod"/>
            </a:pPr>
            <a:r>
              <a:rPr lang="en" sz="1700">
                <a:solidFill>
                  <a:srgbClr val="000000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Setup your Environment.</a:t>
            </a:r>
            <a:endParaRPr sz="1700">
              <a:solidFill>
                <a:srgbClr val="000000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indent="-3365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lphaL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Visit </a:t>
            </a: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https://gocv.io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and follow the installation directions to get setup: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romanL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Install the </a:t>
            </a:r>
            <a:r>
              <a:rPr lang="en" sz="17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GoCV</a:t>
            </a:r>
            <a:r>
              <a:rPr lang="en" sz="1700">
                <a:latin typeface="Lato"/>
                <a:ea typeface="Lato"/>
                <a:cs typeface="Lato"/>
                <a:sym typeface="Lato"/>
              </a:rPr>
              <a:t> package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romanL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Install OpenCV 3.4 using Homebrew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romanL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Build/run Go code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Haar Cascade Files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Viola–Jones object detection framework</a:t>
            </a: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the first object detection framework to provide competitive object detection rates in real-time proposed in 2001 by 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Paul Viola and Michael Jones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 cascade classifier basically tells OpenCV what features (similar properties) to look for in images to detect the object 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Best for fixed object detection: Logos, Signs, Frontal Faces, Text detection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975" y="-25396"/>
            <a:ext cx="4631025" cy="654517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917500" y="764800"/>
            <a:ext cx="1346700" cy="17430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283100" y="712150"/>
            <a:ext cx="8631600" cy="9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Training Haar Cascade File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Shape 13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38" name="Shape 138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Shape 13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You’ll need twice as many positive images as negative.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Training on larger images will increase training time.  Smaller images can also be used to efficiently detect features.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40" name="Shape 140"/>
          <p:cNvSpPr txBox="1"/>
          <p:nvPr>
            <p:ph type="title"/>
          </p:nvPr>
        </p:nvSpPr>
        <p:spPr>
          <a:xfrm>
            <a:off x="535350" y="1386900"/>
            <a:ext cx="80733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Collect “Negative” or “background” images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Any image will do, just make sure the object you’re trying to detect does not exist in the image.  Get thousands.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Collect or create “Positive” images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Char char="○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Need thousands of images.  Can make these based on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a single image, or manually created.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Create a positive vector file by stitching together all </a:t>
            </a:r>
            <a:br>
              <a:rPr lang="en" sz="1700">
                <a:latin typeface="Lato"/>
                <a:ea typeface="Lato"/>
                <a:cs typeface="Lato"/>
                <a:sym typeface="Lato"/>
              </a:rPr>
            </a:br>
            <a:r>
              <a:rPr lang="en" sz="1700">
                <a:latin typeface="Lato"/>
                <a:ea typeface="Lato"/>
                <a:cs typeface="Lato"/>
                <a:sym typeface="Lato"/>
              </a:rPr>
              <a:t>generated positive samples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Lato"/>
              <a:buAutoNum type="arabicPeriod"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Train cascade file.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